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72" r:id="rId6"/>
    <p:sldId id="266" r:id="rId7"/>
    <p:sldId id="267" r:id="rId8"/>
    <p:sldId id="268" r:id="rId9"/>
    <p:sldId id="271" r:id="rId10"/>
    <p:sldId id="262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16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312-24D0-4D7B-B61A-0CB092779AA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0C81E9-5D3A-4C7C-AD76-2D1C0F4E4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99" y="1932405"/>
            <a:ext cx="6766153" cy="203646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7199" y="1862294"/>
            <a:ext cx="6766153" cy="16077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7199" y="3968865"/>
            <a:ext cx="6766153" cy="1473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312-24D0-4D7B-B61A-0CB092779AA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1E9-5D3A-4C7C-AD76-2D1C0F4E4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66187"/>
            <a:ext cx="41719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312-24D0-4D7B-B61A-0CB092779AA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1E9-5D3A-4C7C-AD76-2D1C0F4E4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312-24D0-4D7B-B61A-0CB092779AA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1E9-5D3A-4C7C-AD76-2D1C0F4E4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312-24D0-4D7B-B61A-0CB092779AA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2060" y="3169107"/>
            <a:ext cx="6760136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1860" y="3121967"/>
            <a:ext cx="6760336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1230" y="3291840"/>
            <a:ext cx="6760966" cy="6096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CA0C81E9-5D3A-4C7C-AD76-2D1C0F4E4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312-24D0-4D7B-B61A-0CB092779AA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1E9-5D3A-4C7C-AD76-2D1C0F4E4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312-24D0-4D7B-B61A-0CB092779AA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1E9-5D3A-4C7C-AD76-2D1C0F4E4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312-24D0-4D7B-B61A-0CB092779AA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1E9-5D3A-4C7C-AD76-2D1C0F4E4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312-24D0-4D7B-B61A-0CB092779AA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1E9-5D3A-4C7C-AD76-2D1C0F4E4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312-24D0-4D7B-B61A-0CB092779AA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1E9-5D3A-4C7C-AD76-2D1C0F4E4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312-24D0-4D7B-B61A-0CB092779AA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CA0C81E9-5D3A-4C7C-AD76-2D1C0F4E4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1230" y="6244740"/>
            <a:ext cx="6755130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1382" y="6200633"/>
            <a:ext cx="6754979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1383" y="6364299"/>
            <a:ext cx="6754978" cy="650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1524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5829300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8B9312-24D0-4D7B-B61A-0CB092779AA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972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0C81E9-5D3A-4C7C-AD76-2D1C0F4E4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организатор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Акселерационная программа «Взлетная полоса»</a:t>
            </a:r>
            <a:endParaRPr lang="ru-RU" dirty="0"/>
          </a:p>
        </p:txBody>
      </p:sp>
      <p:pic>
        <p:nvPicPr>
          <p:cNvPr id="4" name="Рисунок 3" descr="РВК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712" y="7524328"/>
            <a:ext cx="1512167" cy="576064"/>
          </a:xfrm>
          <a:prstGeom prst="rect">
            <a:avLst/>
          </a:prstGeom>
        </p:spPr>
      </p:pic>
      <p:pic>
        <p:nvPicPr>
          <p:cNvPr id="5" name="Рисунок 4" descr="Genera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1168" y="7524328"/>
            <a:ext cx="1584176" cy="561505"/>
          </a:xfrm>
          <a:prstGeom prst="rect">
            <a:avLst/>
          </a:prstGeom>
        </p:spPr>
      </p:pic>
      <p:pic>
        <p:nvPicPr>
          <p:cNvPr id="6" name="Рисунок 5" descr="168х168 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9120" y="323528"/>
            <a:ext cx="1602178" cy="1440160"/>
          </a:xfrm>
          <a:prstGeom prst="rect">
            <a:avLst/>
          </a:prstGeom>
        </p:spPr>
      </p:pic>
      <p:pic>
        <p:nvPicPr>
          <p:cNvPr id="7" name="Рисунок 6" descr="вк НГ.jpg"/>
          <p:cNvPicPr>
            <a:picLocks noChangeAspect="1"/>
          </p:cNvPicPr>
          <p:nvPr/>
        </p:nvPicPr>
        <p:blipFill>
          <a:blip r:embed="rId5" cstate="print"/>
          <a:srcRect l="15980" t="85154" r="10311"/>
          <a:stretch>
            <a:fillRect/>
          </a:stretch>
        </p:blipFill>
        <p:spPr>
          <a:xfrm>
            <a:off x="2708920" y="7380312"/>
            <a:ext cx="1728192" cy="870233"/>
          </a:xfrm>
          <a:prstGeom prst="rect">
            <a:avLst/>
          </a:prstGeom>
        </p:spPr>
      </p:pic>
      <p:pic>
        <p:nvPicPr>
          <p:cNvPr id="8" name="Рисунок 7" descr="лог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96952" y="4716016"/>
            <a:ext cx="747908" cy="9166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64904" y="8460432"/>
            <a:ext cx="15231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Ярославль, 2016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395536"/>
            <a:ext cx="5829300" cy="659904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Мы - на связи</a:t>
            </a:r>
            <a:endParaRPr lang="ru-RU" sz="3000" dirty="0"/>
          </a:p>
        </p:txBody>
      </p:sp>
      <p:pic>
        <p:nvPicPr>
          <p:cNvPr id="5" name="Содержимое 4" descr="в соц сеть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75656"/>
            <a:ext cx="5829300" cy="4663440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35847" y="6456402"/>
            <a:ext cx="588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Регистрация </a:t>
            </a:r>
            <a:r>
              <a:rPr lang="ru-RU" sz="2000" dirty="0" smtClean="0">
                <a:solidFill>
                  <a:srgbClr val="C00000"/>
                </a:solidFill>
              </a:rPr>
              <a:t>до 12 июня 2016 года </a:t>
            </a:r>
            <a:r>
              <a:rPr lang="ru-RU" sz="2000" dirty="0" smtClean="0"/>
              <a:t>здесь: </a:t>
            </a:r>
          </a:p>
          <a:p>
            <a:r>
              <a:rPr lang="en-US" sz="2000" b="1" u="sng" dirty="0" smtClean="0">
                <a:solidFill>
                  <a:srgbClr val="0070C0"/>
                </a:solidFill>
              </a:rPr>
              <a:t>http</a:t>
            </a:r>
            <a:r>
              <a:rPr lang="en-US" sz="2000" b="1" u="sng" dirty="0">
                <a:solidFill>
                  <a:srgbClr val="0070C0"/>
                </a:solidFill>
              </a:rPr>
              <a:t>://smp-partner.ru/projects/vzletnaya_polosa</a:t>
            </a:r>
            <a:r>
              <a:rPr lang="en-US" sz="2000" b="1" u="sng" dirty="0" smtClean="0">
                <a:solidFill>
                  <a:srgbClr val="0070C0"/>
                </a:solidFill>
              </a:rPr>
              <a:t>/</a:t>
            </a:r>
            <a:r>
              <a:rPr lang="ru-RU" sz="2000" b="1" u="sng" dirty="0" smtClean="0">
                <a:solidFill>
                  <a:srgbClr val="0070C0"/>
                </a:solidFill>
              </a:rPr>
              <a:t> </a:t>
            </a:r>
            <a:endParaRPr lang="ru-RU" sz="2000" b="1" u="sng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664" y="7956376"/>
            <a:ext cx="6074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Запишите</a:t>
            </a:r>
            <a:r>
              <a:rPr lang="ru-RU" sz="2200" b="1" dirty="0" smtClean="0">
                <a:solidFill>
                  <a:srgbClr val="C00000"/>
                </a:solidFill>
              </a:rPr>
              <a:t> 8-930-114-01-48 </a:t>
            </a:r>
            <a:r>
              <a:rPr lang="ru-RU" sz="2200" dirty="0" smtClean="0"/>
              <a:t>Анна Лебедева</a:t>
            </a:r>
            <a:endParaRPr lang="ru-RU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467544"/>
            <a:ext cx="5829300" cy="918584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Что такое Взлетная Полоса?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Взлетная полоса – проект поддержки </a:t>
            </a:r>
            <a:r>
              <a:rPr lang="ru-RU" sz="2000" dirty="0" err="1" smtClean="0"/>
              <a:t>стартапов</a:t>
            </a:r>
            <a:r>
              <a:rPr lang="ru-RU" sz="2000" dirty="0" smtClean="0"/>
              <a:t> и действующих </a:t>
            </a:r>
            <a:r>
              <a:rPr lang="ru-RU" sz="2000" dirty="0" err="1" smtClean="0"/>
              <a:t>предпринимате-лей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Взлетная полоса – региональный центр подготовки к федеральному </a:t>
            </a:r>
            <a:r>
              <a:rPr lang="ru-RU" sz="2000" dirty="0" err="1" smtClean="0"/>
              <a:t>стартап-акселератору</a:t>
            </a:r>
            <a:endParaRPr lang="ru-RU" sz="2000" dirty="0" smtClean="0"/>
          </a:p>
          <a:p>
            <a:pPr algn="just"/>
            <a:r>
              <a:rPr lang="ru-RU" sz="2000" dirty="0" smtClean="0"/>
              <a:t>Взлетная полоса – цикл отборочных туров, образовательных модулей (Бизнес. </a:t>
            </a:r>
            <a:r>
              <a:rPr lang="ru-RU" sz="2000" dirty="0" err="1" smtClean="0"/>
              <a:t>Иннова-ции</a:t>
            </a:r>
            <a:r>
              <a:rPr lang="ru-RU" sz="2000" dirty="0" smtClean="0"/>
              <a:t>. Практикум.) и гранд </a:t>
            </a:r>
            <a:r>
              <a:rPr lang="en-US" sz="2000" dirty="0" smtClean="0"/>
              <a:t>DEMO DAY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Взлетная полоса – цикл мероприятий, направленных на оздоровление </a:t>
            </a:r>
            <a:r>
              <a:rPr lang="ru-RU" sz="2000" dirty="0" err="1" smtClean="0"/>
              <a:t>бизнес-идеи</a:t>
            </a:r>
            <a:r>
              <a:rPr lang="ru-RU" sz="2000" dirty="0" smtClean="0"/>
              <a:t> участника, ее прокачки и презентации инвесторам.</a:t>
            </a:r>
          </a:p>
        </p:txBody>
      </p:sp>
      <p:pic>
        <p:nvPicPr>
          <p:cNvPr id="4" name="Рисунок 3" descr="Gener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8920" y="3563888"/>
            <a:ext cx="1339048" cy="432048"/>
          </a:xfrm>
          <a:prstGeom prst="rect">
            <a:avLst/>
          </a:prstGeom>
        </p:spPr>
      </p:pic>
      <p:pic>
        <p:nvPicPr>
          <p:cNvPr id="5" name="Рисунок 4" descr="вк Н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5264" y="179512"/>
            <a:ext cx="765944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0"/>
            <a:ext cx="5829300" cy="15240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Кто? Для кого?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endParaRPr lang="ru-RU" sz="2000" dirty="0" smtClean="0"/>
          </a:p>
          <a:p>
            <a:pPr algn="just"/>
            <a:r>
              <a:rPr lang="ru-RU" sz="2000" dirty="0" smtClean="0"/>
              <a:t>Организатор ЯРОО «Союз Молодых Предпринимателей», Ярославская область</a:t>
            </a:r>
          </a:p>
          <a:p>
            <a:pPr algn="just"/>
            <a:r>
              <a:rPr lang="ru-RU" sz="2000" dirty="0" smtClean="0"/>
              <a:t>Генеральный партнер ОАО Российская Венчурная Компания (ОАО РВК)</a:t>
            </a:r>
          </a:p>
          <a:p>
            <a:pPr algn="just"/>
            <a:r>
              <a:rPr lang="ru-RU" sz="2000" dirty="0" smtClean="0"/>
              <a:t>При поддержке Агентства по делам молодежи Ярославской области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Участники – жители Ярославской, Владимирской, Ивановской, Костромской областей. </a:t>
            </a:r>
            <a:r>
              <a:rPr lang="ru-RU" sz="2000" dirty="0" err="1" smtClean="0"/>
              <a:t>Стартапы</a:t>
            </a:r>
            <a:r>
              <a:rPr lang="ru-RU" sz="2000" dirty="0" smtClean="0"/>
              <a:t> и действующие предприниматели, имеющие в разработке технологический проект с инновационной составляющей. Возраст, пол, гражданство, форма юр.лица – без ограничений.</a:t>
            </a:r>
          </a:p>
          <a:p>
            <a:pPr algn="just"/>
            <a:r>
              <a:rPr lang="ru-RU" sz="2000" dirty="0" smtClean="0"/>
              <a:t>Всего заявок – без ограничений. </a:t>
            </a:r>
          </a:p>
          <a:p>
            <a:pPr algn="just"/>
            <a:r>
              <a:rPr lang="ru-RU" sz="2000" dirty="0" smtClean="0"/>
              <a:t>Всего на акселераторе – до 30 проектов </a:t>
            </a:r>
            <a:r>
              <a:rPr lang="ru-RU" sz="2000" dirty="0" err="1" smtClean="0"/>
              <a:t>оф-лайн</a:t>
            </a:r>
            <a:r>
              <a:rPr lang="ru-RU" sz="2000" dirty="0" smtClean="0"/>
              <a:t>, до 60 проектов </a:t>
            </a:r>
            <a:r>
              <a:rPr lang="ru-RU" sz="2000" dirty="0" err="1" smtClean="0"/>
              <a:t>он-лайн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Всего рекомендаций на                         до 30.</a:t>
            </a:r>
          </a:p>
          <a:p>
            <a:endParaRPr lang="ru-RU" sz="2000" dirty="0"/>
          </a:p>
        </p:txBody>
      </p:sp>
      <p:pic>
        <p:nvPicPr>
          <p:cNvPr id="4" name="Рисунок 3" descr="вк 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5264" y="179512"/>
            <a:ext cx="765944" cy="1800200"/>
          </a:xfrm>
          <a:prstGeom prst="rect">
            <a:avLst/>
          </a:prstGeom>
        </p:spPr>
      </p:pic>
      <p:pic>
        <p:nvPicPr>
          <p:cNvPr id="5" name="Рисунок 4" descr="Genera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9040" y="7452320"/>
            <a:ext cx="1339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0" y="323528"/>
            <a:ext cx="5829300" cy="15240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Что получат участники программы?</a:t>
            </a:r>
            <a:endParaRPr lang="ru-RU" sz="3000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620688" y="2051720"/>
            <a:ext cx="5829300" cy="60960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000" dirty="0" smtClean="0"/>
          </a:p>
          <a:p>
            <a:pPr lvl="0"/>
            <a:r>
              <a:rPr lang="ru-RU" sz="2000" dirty="0" smtClean="0"/>
              <a:t>акселерацию проекта</a:t>
            </a:r>
            <a:r>
              <a:rPr lang="en-US" sz="2000" dirty="0" smtClean="0"/>
              <a:t>; </a:t>
            </a:r>
            <a:endParaRPr lang="ru-RU" sz="2000" dirty="0"/>
          </a:p>
          <a:p>
            <a:pPr lvl="0"/>
            <a:r>
              <a:rPr lang="ru-RU" sz="2000" dirty="0" smtClean="0"/>
              <a:t>возможность </a:t>
            </a:r>
            <a:r>
              <a:rPr lang="ru-RU" sz="2000" dirty="0"/>
              <a:t>заявить о себе федеральным и международным инвесторам; </a:t>
            </a:r>
          </a:p>
          <a:p>
            <a:pPr lvl="0"/>
            <a:r>
              <a:rPr lang="ru-RU" sz="2000" dirty="0" smtClean="0"/>
              <a:t>возможность </a:t>
            </a:r>
            <a:r>
              <a:rPr lang="ru-RU" sz="2000" dirty="0"/>
              <a:t>принять участие </a:t>
            </a:r>
            <a:r>
              <a:rPr lang="ru-RU" sz="2000" dirty="0" smtClean="0"/>
              <a:t>в</a:t>
            </a:r>
            <a:r>
              <a:rPr lang="en-US" sz="2000" dirty="0" smtClean="0"/>
              <a:t> </a:t>
            </a:r>
            <a:r>
              <a:rPr lang="ru-RU" sz="2000" dirty="0" smtClean="0">
                <a:cs typeface="Calibri" pitchFamily="34" charset="0"/>
              </a:rPr>
              <a:t>международном проекте </a:t>
            </a: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Generation</a:t>
            </a:r>
            <a:r>
              <a:rPr lang="ru-RU" sz="2000" dirty="0" smtClean="0">
                <a:solidFill>
                  <a:schemeClr val="accent1"/>
                </a:solidFill>
              </a:rPr>
              <a:t> S  </a:t>
            </a:r>
            <a:r>
              <a:rPr lang="ru-RU" sz="2000" dirty="0"/>
              <a:t>и трансформировать </a:t>
            </a:r>
            <a:r>
              <a:rPr lang="ru-RU" sz="2000" dirty="0" smtClean="0"/>
              <a:t> свои проекты в </a:t>
            </a:r>
            <a:r>
              <a:rPr lang="ru-RU" sz="2000" dirty="0"/>
              <a:t>доходный </a:t>
            </a:r>
            <a:r>
              <a:rPr lang="ru-RU" sz="2000" dirty="0" smtClean="0"/>
              <a:t>бизнес</a:t>
            </a:r>
            <a:r>
              <a:rPr lang="en-US" sz="2000" dirty="0"/>
              <a:t>;</a:t>
            </a:r>
            <a:endParaRPr lang="ru-RU" sz="2000" dirty="0"/>
          </a:p>
          <a:p>
            <a:pPr lvl="0"/>
            <a:r>
              <a:rPr lang="ru-RU" sz="2000" dirty="0" smtClean="0"/>
              <a:t>получить денежные призы и ценные </a:t>
            </a:r>
            <a:r>
              <a:rPr lang="ru-RU" sz="2000" dirty="0"/>
              <a:t>подарки от организаторов и </a:t>
            </a:r>
            <a:r>
              <a:rPr lang="ru-RU" sz="2000" dirty="0" smtClean="0"/>
              <a:t>партнеров </a:t>
            </a:r>
            <a:r>
              <a:rPr lang="ru-RU" sz="2000" dirty="0" err="1" smtClean="0">
                <a:solidFill>
                  <a:schemeClr val="accent1"/>
                </a:solidFill>
              </a:rPr>
              <a:t>Generation</a:t>
            </a:r>
            <a:r>
              <a:rPr lang="ru-RU" sz="2000" dirty="0" smtClean="0">
                <a:solidFill>
                  <a:schemeClr val="accent1"/>
                </a:solidFill>
              </a:rPr>
              <a:t> S</a:t>
            </a:r>
            <a:r>
              <a:rPr lang="ru-RU" sz="2000" dirty="0" smtClean="0"/>
              <a:t>. 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" name="Рисунок 5" descr="вк 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5264" y="179512"/>
            <a:ext cx="7659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540568"/>
            <a:ext cx="5829300" cy="1524000"/>
          </a:xfrm>
        </p:spPr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Generation</a:t>
            </a:r>
            <a:r>
              <a:rPr lang="ru-RU" dirty="0" smtClean="0"/>
              <a:t> </a:t>
            </a:r>
            <a:r>
              <a:rPr lang="en-US" dirty="0" smtClean="0"/>
              <a:t>S</a:t>
            </a:r>
            <a:r>
              <a:rPr lang="en-US" dirty="0"/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92696" y="1979712"/>
            <a:ext cx="5829300" cy="60239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err="1" smtClean="0">
                <a:solidFill>
                  <a:schemeClr val="accent1"/>
                </a:solidFill>
              </a:rPr>
              <a:t>GenerationS</a:t>
            </a:r>
            <a:r>
              <a:rPr lang="en-US" sz="2000" dirty="0"/>
              <a:t> </a:t>
            </a:r>
            <a:r>
              <a:rPr lang="en-US" sz="2000" dirty="0" smtClean="0"/>
              <a:t>-</a:t>
            </a:r>
            <a:r>
              <a:rPr lang="ru-RU" sz="2000" dirty="0" smtClean="0"/>
              <a:t> самый </a:t>
            </a:r>
            <a:r>
              <a:rPr lang="ru-RU" sz="2000" dirty="0"/>
              <a:t>масштабный </a:t>
            </a:r>
            <a:r>
              <a:rPr lang="ru-RU" sz="2000" dirty="0" err="1"/>
              <a:t>стартап-акселератор</a:t>
            </a:r>
            <a:r>
              <a:rPr lang="ru-RU" sz="2000" dirty="0"/>
              <a:t> России и Восточной </a:t>
            </a:r>
            <a:r>
              <a:rPr lang="ru-RU" sz="2000" dirty="0" smtClean="0"/>
              <a:t>Европы. Проводится ОАО РВК </a:t>
            </a:r>
            <a:r>
              <a:rPr lang="ru-RU" sz="2000" dirty="0"/>
              <a:t>с 2013 года. 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В </a:t>
            </a:r>
            <a:r>
              <a:rPr lang="ru-RU" sz="2000" dirty="0"/>
              <a:t>ходе акселератора лучшие проекты, отобранные по результатам многоступенчатой экспертизы, получают интенсивное развитие и широкие возможности по привлечению инвестиций. </a:t>
            </a:r>
          </a:p>
        </p:txBody>
      </p:sp>
      <p:pic>
        <p:nvPicPr>
          <p:cNvPr id="1026" name="Picture 2" descr="http://cs628322.vk.me/v628322358/2ee2b/9C9c8Kikx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1"/>
          <a:stretch>
            <a:fillRect/>
          </a:stretch>
        </p:blipFill>
        <p:spPr bwMode="auto">
          <a:xfrm>
            <a:off x="2636912" y="6444208"/>
            <a:ext cx="3979881" cy="21517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628322.vk.me/v628322358/2ed4a/sFPuaMSfH5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3" b="14491"/>
          <a:stretch>
            <a:fillRect/>
          </a:stretch>
        </p:blipFill>
        <p:spPr bwMode="auto">
          <a:xfrm>
            <a:off x="476672" y="4788024"/>
            <a:ext cx="3917346" cy="19442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вк Н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5264" y="179512"/>
            <a:ext cx="7659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48680" y="1907704"/>
            <a:ext cx="5829300" cy="62400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/>
              <a:t>ОАО </a:t>
            </a:r>
            <a:r>
              <a:rPr lang="ru-RU" sz="2200" dirty="0"/>
              <a:t>«РВК</a:t>
            </a:r>
            <a:r>
              <a:rPr lang="ru-RU" sz="2200" dirty="0" smtClean="0"/>
              <a:t>» — </a:t>
            </a:r>
            <a:r>
              <a:rPr lang="ru-RU" sz="2200" dirty="0"/>
              <a:t>государственный фонд фондов и институт развития Российской Федерации, один из ключевых инструментов государства в деле построения национальной инновационной системы.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ОАО «РВК» было создано в соответствии с распоряжением Правительства Российской Федерации </a:t>
            </a:r>
            <a:r>
              <a:rPr lang="ru-RU" sz="2200" dirty="0" smtClean="0"/>
              <a:t>в 2006 году.</a:t>
            </a:r>
            <a:r>
              <a:rPr lang="ru-RU" sz="2200" dirty="0"/>
              <a:t> Основные цели деятельности ОАО «РВК» — стимулирование создания в России собственной индустрии венчурного инвестирования и значительное увеличение финансовых ресурсов венчурных </a:t>
            </a:r>
            <a:r>
              <a:rPr lang="ru-RU" sz="2200" dirty="0" smtClean="0"/>
              <a:t>фондов.</a:t>
            </a:r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0" y="251520"/>
            <a:ext cx="5829300" cy="80392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Что такое РВК</a:t>
            </a:r>
            <a:r>
              <a:rPr lang="en-US" sz="3000" dirty="0" smtClean="0"/>
              <a:t>?</a:t>
            </a:r>
            <a:r>
              <a:rPr lang="ru-RU" sz="3000" dirty="0" smtClean="0"/>
              <a:t> </a:t>
            </a:r>
            <a:endParaRPr lang="ru-RU" sz="3000" dirty="0"/>
          </a:p>
        </p:txBody>
      </p:sp>
      <p:pic>
        <p:nvPicPr>
          <p:cNvPr id="2050" name="Picture 2" descr="Home 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32" y="7452320"/>
            <a:ext cx="3024336" cy="11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вк Н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5264" y="179512"/>
            <a:ext cx="7659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0688" y="251520"/>
            <a:ext cx="5829300" cy="875928"/>
          </a:xfrm>
        </p:spPr>
        <p:txBody>
          <a:bodyPr>
            <a:noAutofit/>
          </a:bodyPr>
          <a:lstStyle/>
          <a:p>
            <a:r>
              <a:rPr lang="ru-RU" sz="3000" dirty="0" smtClean="0"/>
              <a:t>Номинации </a:t>
            </a:r>
            <a:r>
              <a:rPr lang="en-US" sz="3000" dirty="0" smtClean="0"/>
              <a:t>Generation</a:t>
            </a:r>
            <a:r>
              <a:rPr lang="ru-RU" sz="3000" dirty="0" smtClean="0"/>
              <a:t> </a:t>
            </a:r>
            <a:r>
              <a:rPr lang="en-US" sz="3000" dirty="0" smtClean="0"/>
              <a:t>S</a:t>
            </a:r>
            <a:r>
              <a:rPr lang="en-US" sz="3000" dirty="0"/>
              <a:t>?</a:t>
            </a:r>
            <a:r>
              <a:rPr lang="ru-RU" sz="3000" dirty="0" smtClean="0"/>
              <a:t> </a:t>
            </a:r>
            <a:endParaRPr lang="ru-RU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1763688"/>
            <a:ext cx="792088" cy="75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4824" y="161967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</a:t>
            </a:r>
            <a:r>
              <a:rPr lang="en-US" sz="2000" b="1" dirty="0" err="1"/>
              <a:t>SmartCity</a:t>
            </a:r>
            <a:r>
              <a:rPr lang="en-US" sz="2000" b="1" dirty="0"/>
              <a:t> </a:t>
            </a:r>
            <a:endParaRPr lang="ru-RU" sz="2000" b="1" dirty="0" smtClean="0"/>
          </a:p>
          <a:p>
            <a:r>
              <a:rPr lang="ru-RU" sz="2000" dirty="0" smtClean="0"/>
              <a:t>Технологии для</a:t>
            </a:r>
            <a:r>
              <a:rPr lang="ru-RU" sz="2000" dirty="0"/>
              <a:t> </a:t>
            </a:r>
            <a:r>
              <a:rPr lang="ru-RU" sz="2000" dirty="0" smtClean="0"/>
              <a:t>жизни,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/>
              <a:t>«</a:t>
            </a:r>
            <a:r>
              <a:rPr lang="ru-RU" sz="2000" dirty="0" smtClean="0"/>
              <a:t>умный</a:t>
            </a:r>
            <a:r>
              <a:rPr lang="en-US" sz="2000" dirty="0"/>
              <a:t> </a:t>
            </a:r>
            <a:r>
              <a:rPr lang="ru-RU" sz="2000" dirty="0" smtClean="0"/>
              <a:t>город</a:t>
            </a:r>
            <a:r>
              <a:rPr lang="ru-RU" sz="2000" dirty="0"/>
              <a:t>»</a:t>
            </a:r>
            <a:r>
              <a:rPr lang="en-US" sz="2000" dirty="0"/>
              <a:t>                                        </a:t>
            </a:r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2555776"/>
            <a:ext cx="808382" cy="73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44824" y="2483768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BiotechMed</a:t>
            </a:r>
            <a:r>
              <a:rPr lang="en-US" sz="2000" b="1" dirty="0" smtClean="0"/>
              <a:t> </a:t>
            </a:r>
            <a:endParaRPr lang="ru-RU" sz="2000" b="1" dirty="0" smtClean="0"/>
          </a:p>
          <a:p>
            <a:r>
              <a:rPr lang="ru-RU" sz="2000" dirty="0" smtClean="0"/>
              <a:t>Биотехнологии</a:t>
            </a:r>
            <a:r>
              <a:rPr lang="en-US" sz="2000" dirty="0" smtClean="0"/>
              <a:t> </a:t>
            </a:r>
            <a:r>
              <a:rPr lang="ru-RU" sz="2000" dirty="0" smtClean="0"/>
              <a:t>и</a:t>
            </a:r>
            <a:r>
              <a:rPr lang="ru-RU" sz="2000" dirty="0"/>
              <a:t> медицина</a:t>
            </a:r>
          </a:p>
          <a:p>
            <a:endParaRPr lang="ru-RU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3347864"/>
            <a:ext cx="799660" cy="73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2816" y="3275857"/>
            <a:ext cx="4564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Oil&amp;Gas</a:t>
            </a:r>
            <a:r>
              <a:rPr lang="ru-RU" sz="2000" dirty="0" smtClean="0"/>
              <a:t> Технологии </a:t>
            </a:r>
            <a:r>
              <a:rPr lang="ru-RU" sz="2000" dirty="0"/>
              <a:t>и </a:t>
            </a:r>
            <a:r>
              <a:rPr lang="ru-RU" sz="2000" dirty="0" smtClean="0"/>
              <a:t>материалы в нефтегазовой </a:t>
            </a:r>
            <a:r>
              <a:rPr lang="ru-RU" sz="2000" dirty="0"/>
              <a:t>сфере</a:t>
            </a:r>
          </a:p>
          <a:p>
            <a:endParaRPr lang="ru-RU" sz="2000" dirty="0"/>
          </a:p>
        </p:txBody>
      </p:sp>
      <p:pic>
        <p:nvPicPr>
          <p:cNvPr id="3078" name="Picture 6" descr="http://generation-startup.ru/local/templates/main/img/accelerator/powerenergy/powerenerg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139952"/>
            <a:ext cx="867854" cy="8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44824" y="4067945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Power&amp;Energy</a:t>
            </a:r>
            <a:endParaRPr lang="en-US" sz="2000" b="1" dirty="0" smtClean="0"/>
          </a:p>
          <a:p>
            <a:r>
              <a:rPr lang="ru-RU" sz="2000" dirty="0" smtClean="0"/>
              <a:t>Современная </a:t>
            </a:r>
            <a:r>
              <a:rPr lang="ru-RU" sz="2000" dirty="0" err="1" smtClean="0"/>
              <a:t>энергогенерация</a:t>
            </a:r>
            <a:endParaRPr lang="ru-RU" sz="2000" dirty="0"/>
          </a:p>
        </p:txBody>
      </p:sp>
      <p:pic>
        <p:nvPicPr>
          <p:cNvPr id="3080" name="Picture 8" descr="http://generation-startup.ru/local/templates/main/img/accelerator/aerospace/aerospac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5004048"/>
            <a:ext cx="9144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44824" y="5004049"/>
            <a:ext cx="45365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Aerospace</a:t>
            </a:r>
            <a:r>
              <a:rPr lang="ru-RU" sz="2000" dirty="0"/>
              <a:t> </a:t>
            </a:r>
            <a:r>
              <a:rPr lang="ru-RU" sz="1600" dirty="0" smtClean="0"/>
              <a:t>Высокие технологии и</a:t>
            </a:r>
            <a:r>
              <a:rPr lang="ru-RU" sz="1600" dirty="0"/>
              <a:t> </a:t>
            </a:r>
            <a:r>
              <a:rPr lang="ru-RU" sz="1600" dirty="0" err="1" smtClean="0"/>
              <a:t>промыш-ленные</a:t>
            </a:r>
            <a:r>
              <a:rPr lang="ru-RU" sz="1600" dirty="0" smtClean="0"/>
              <a:t> инструменты для</a:t>
            </a:r>
            <a:r>
              <a:rPr lang="ru-RU" sz="1600" dirty="0"/>
              <a:t> </a:t>
            </a:r>
            <a:r>
              <a:rPr lang="ru-RU" sz="1600" dirty="0" err="1"/>
              <a:t>авиакосмической</a:t>
            </a:r>
            <a:r>
              <a:rPr lang="ru-RU" sz="1600" dirty="0"/>
              <a:t> </a:t>
            </a:r>
            <a:r>
              <a:rPr lang="ru-RU" sz="1600" dirty="0" smtClean="0"/>
              <a:t>отрасли</a:t>
            </a:r>
            <a:endParaRPr lang="ru-RU" sz="16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5940152"/>
            <a:ext cx="8382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44824" y="5868144"/>
            <a:ext cx="4627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Robotics </a:t>
            </a:r>
            <a:r>
              <a:rPr lang="ru-RU" sz="2000" dirty="0" smtClean="0"/>
              <a:t>Автоматические </a:t>
            </a:r>
            <a:r>
              <a:rPr lang="ru-RU" sz="2000" dirty="0"/>
              <a:t>и робототехнические комплексы и системы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6876256"/>
            <a:ext cx="836180" cy="77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44824" y="6876256"/>
            <a:ext cx="4520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Telecom Idea </a:t>
            </a:r>
            <a:r>
              <a:rPr lang="ru-RU" sz="2000" dirty="0" smtClean="0"/>
              <a:t>Информационно</a:t>
            </a:r>
            <a:endParaRPr lang="en-US" sz="2000" dirty="0" smtClean="0"/>
          </a:p>
          <a:p>
            <a:r>
              <a:rPr lang="ru-RU" sz="2000" dirty="0" smtClean="0"/>
              <a:t>-</a:t>
            </a:r>
            <a:r>
              <a:rPr lang="ru-RU" sz="2000" dirty="0"/>
              <a:t>коммуникационные технологии</a:t>
            </a:r>
          </a:p>
          <a:p>
            <a:endParaRPr lang="ru-RU" sz="2000" dirty="0"/>
          </a:p>
        </p:txBody>
      </p:sp>
      <p:pic>
        <p:nvPicPr>
          <p:cNvPr id="18" name="Рисунок 17" descr="вк НГ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05264" y="179512"/>
            <a:ext cx="7659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80" y="251520"/>
            <a:ext cx="5829300" cy="80392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Приятности</a:t>
            </a:r>
            <a:r>
              <a:rPr lang="en-US" sz="3000" dirty="0" smtClean="0"/>
              <a:t> Generation S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92696" y="2123728"/>
            <a:ext cx="5829300" cy="60960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Призовой фонд победителей составил 10 млн. рублей</a:t>
            </a:r>
          </a:p>
          <a:p>
            <a:r>
              <a:rPr lang="ru-RU" sz="2200" dirty="0" smtClean="0"/>
              <a:t>Всего было вручено (в разных формах) около 160 </a:t>
            </a:r>
            <a:r>
              <a:rPr lang="ru-RU" sz="2200" dirty="0" err="1" smtClean="0"/>
              <a:t>млн</a:t>
            </a:r>
            <a:r>
              <a:rPr lang="ru-RU" sz="2200" dirty="0" smtClean="0"/>
              <a:t> рублей</a:t>
            </a:r>
          </a:p>
          <a:p>
            <a:r>
              <a:rPr lang="ru-RU" sz="2200" dirty="0" smtClean="0"/>
              <a:t>Бесплатное </a:t>
            </a:r>
            <a:r>
              <a:rPr lang="ru-RU" sz="2200" dirty="0"/>
              <a:t>участие в </a:t>
            </a:r>
            <a:r>
              <a:rPr lang="ru-RU" sz="2200" dirty="0" smtClean="0"/>
              <a:t>международных мероприятиях Испания, Финляндия, Сингапур и др. </a:t>
            </a:r>
          </a:p>
          <a:p>
            <a:pPr>
              <a:buNone/>
            </a:pPr>
            <a:endParaRPr lang="en-US" sz="2200" dirty="0" smtClean="0"/>
          </a:p>
          <a:p>
            <a:pPr algn="just">
              <a:buNone/>
            </a:pPr>
            <a:r>
              <a:rPr lang="ru-RU" sz="2200" dirty="0" smtClean="0"/>
              <a:t>До 30 проектов </a:t>
            </a:r>
            <a:r>
              <a:rPr lang="ru-RU" sz="2200" dirty="0" smtClean="0">
                <a:solidFill>
                  <a:schemeClr val="accent1"/>
                </a:solidFill>
              </a:rPr>
              <a:t>2016 года </a:t>
            </a:r>
            <a:r>
              <a:rPr lang="ru-RU" sz="2200" dirty="0" smtClean="0"/>
              <a:t>пройдут федеральный акселератор </a:t>
            </a:r>
            <a:r>
              <a:rPr lang="en-US" sz="2200" dirty="0" smtClean="0"/>
              <a:t>Generation S</a:t>
            </a:r>
            <a:r>
              <a:rPr lang="ru-RU" sz="2200" dirty="0" smtClean="0"/>
              <a:t>.</a:t>
            </a:r>
          </a:p>
          <a:p>
            <a:pPr algn="just">
              <a:buNone/>
            </a:pPr>
            <a:r>
              <a:rPr lang="ru-RU" sz="2200" dirty="0" smtClean="0"/>
              <a:t>Призовой фонд конкурса обещает быть еще более внушительным.</a:t>
            </a:r>
          </a:p>
          <a:p>
            <a:endParaRPr lang="ru-RU" sz="2200" dirty="0"/>
          </a:p>
        </p:txBody>
      </p:sp>
      <p:pic>
        <p:nvPicPr>
          <p:cNvPr id="4" name="Рисунок 3" descr="вк 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5264" y="179512"/>
            <a:ext cx="7659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0"/>
            <a:ext cx="5829300" cy="152400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Что необходимо сделать, </a:t>
            </a:r>
            <a:br>
              <a:rPr lang="ru-RU" sz="2500" dirty="0" smtClean="0"/>
            </a:br>
            <a:r>
              <a:rPr lang="ru-RU" sz="2500" dirty="0" smtClean="0"/>
              <a:t>чтобы попасть на </a:t>
            </a:r>
            <a:r>
              <a:rPr lang="en-US" sz="2500" dirty="0" smtClean="0"/>
              <a:t>Generation</a:t>
            </a:r>
            <a:r>
              <a:rPr lang="ru-RU" sz="2500" dirty="0" smtClean="0"/>
              <a:t> </a:t>
            </a:r>
            <a:r>
              <a:rPr lang="en-US" sz="2500" dirty="0" smtClean="0"/>
              <a:t>S</a:t>
            </a:r>
            <a:r>
              <a:rPr lang="ru-RU" sz="2500" dirty="0" smtClean="0"/>
              <a:t>?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92696" y="2339752"/>
            <a:ext cx="5829300" cy="60960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000" dirty="0" smtClean="0"/>
              <a:t>1. Подать заявку на участие в </a:t>
            </a:r>
          </a:p>
          <a:p>
            <a:pPr marL="457200" indent="-457200">
              <a:buNone/>
            </a:pPr>
            <a:r>
              <a:rPr lang="ru-RU" sz="2000" dirty="0" smtClean="0"/>
              <a:t>Акселерационной программе «Взлетная полоса» </a:t>
            </a:r>
          </a:p>
          <a:p>
            <a:pPr marL="457200" indent="-457200">
              <a:buNone/>
            </a:pPr>
            <a:r>
              <a:rPr lang="en-US" sz="2000" u="sng" dirty="0" smtClean="0">
                <a:solidFill>
                  <a:srgbClr val="0070C0"/>
                </a:solidFill>
              </a:rPr>
              <a:t>http</a:t>
            </a:r>
            <a:r>
              <a:rPr lang="en-US" sz="2000" u="sng" dirty="0">
                <a:solidFill>
                  <a:srgbClr val="0070C0"/>
                </a:solidFill>
              </a:rPr>
              <a:t>://smp-partner.ru/projects/vzletnaya_polosa</a:t>
            </a:r>
            <a:r>
              <a:rPr lang="en-US" sz="2000" u="sng" dirty="0" smtClean="0">
                <a:solidFill>
                  <a:srgbClr val="0070C0"/>
                </a:solidFill>
              </a:rPr>
              <a:t>/</a:t>
            </a:r>
            <a:endParaRPr lang="ru-RU" sz="2000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dirty="0" smtClean="0"/>
              <a:t>2. Пройти акселерацию в регионе</a:t>
            </a:r>
          </a:p>
          <a:p>
            <a:pPr>
              <a:buNone/>
            </a:pPr>
            <a:r>
              <a:rPr lang="ru-RU" sz="2000" dirty="0" smtClean="0"/>
              <a:t>3. Стать лучшим проектом Взлетной полосы</a:t>
            </a:r>
          </a:p>
          <a:p>
            <a:pPr>
              <a:buNone/>
            </a:pPr>
            <a:r>
              <a:rPr lang="ru-RU" sz="2000" dirty="0" smtClean="0"/>
              <a:t>3. </a:t>
            </a:r>
            <a:r>
              <a:rPr lang="ru-RU" sz="2000" dirty="0"/>
              <a:t>П</a:t>
            </a:r>
            <a:r>
              <a:rPr lang="ru-RU" sz="2000" dirty="0" smtClean="0"/>
              <a:t>ринять </a:t>
            </a:r>
            <a:r>
              <a:rPr lang="ru-RU" sz="2000" dirty="0"/>
              <a:t>участие в </a:t>
            </a:r>
            <a:r>
              <a:rPr lang="ru-RU" sz="2000" dirty="0" err="1"/>
              <a:t>Generation</a:t>
            </a:r>
            <a:r>
              <a:rPr lang="ru-RU" sz="2000" dirty="0"/>
              <a:t> S </a:t>
            </a:r>
            <a:r>
              <a:rPr lang="ru-RU" sz="2000" dirty="0" smtClean="0"/>
              <a:t> по рекомендации организаторов ЯРОО СМП. 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Рисунок 3" descr="вк 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5264" y="179512"/>
            <a:ext cx="7659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41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330</TotalTime>
  <Words>443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Акселерационная программа «Взлетная полоса»</vt:lpstr>
      <vt:lpstr>Что такое Взлетная Полоса?</vt:lpstr>
      <vt:lpstr>Кто? Для кого?</vt:lpstr>
      <vt:lpstr>Что получат участники программы?</vt:lpstr>
      <vt:lpstr>Что такое Generation S? </vt:lpstr>
      <vt:lpstr>Что такое РВК? </vt:lpstr>
      <vt:lpstr>Номинации Generation S? </vt:lpstr>
      <vt:lpstr>Приятности Generation S</vt:lpstr>
      <vt:lpstr>Что необходимо сделать,  чтобы попасть на Generation S?</vt:lpstr>
      <vt:lpstr>Мы - на связи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Акселерационная программа «Взлетная полоса»</dc:title>
  <dc:creator>Work</dc:creator>
  <cp:lastModifiedBy>1</cp:lastModifiedBy>
  <cp:revision>38</cp:revision>
  <dcterms:created xsi:type="dcterms:W3CDTF">2016-05-13T14:39:43Z</dcterms:created>
  <dcterms:modified xsi:type="dcterms:W3CDTF">2016-05-23T05:57:45Z</dcterms:modified>
</cp:coreProperties>
</file>